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6304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88" autoAdjust="0"/>
    <p:restoredTop sz="94660"/>
  </p:normalViewPr>
  <p:slideViewPr>
    <p:cSldViewPr snapToGrid="0">
      <p:cViewPr>
        <p:scale>
          <a:sx n="90" d="100"/>
          <a:sy n="90" d="100"/>
        </p:scale>
        <p:origin x="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stavig" userId="c537b5d1fff5f5d2" providerId="LiveId" clId="{5AEFA68A-D8F4-419C-8D50-2075878327DB}"/>
    <pc:docChg chg="undo custSel modSld">
      <pc:chgData name="robert stavig" userId="c537b5d1fff5f5d2" providerId="LiveId" clId="{5AEFA68A-D8F4-419C-8D50-2075878327DB}" dt="2024-10-22T01:12:10.585" v="876" actId="20577"/>
      <pc:docMkLst>
        <pc:docMk/>
      </pc:docMkLst>
      <pc:sldChg chg="addSp delSp modSp mod">
        <pc:chgData name="robert stavig" userId="c537b5d1fff5f5d2" providerId="LiveId" clId="{5AEFA68A-D8F4-419C-8D50-2075878327DB}" dt="2024-10-22T01:12:10.585" v="876" actId="20577"/>
        <pc:sldMkLst>
          <pc:docMk/>
          <pc:sldMk cId="1699483942" sldId="256"/>
        </pc:sldMkLst>
        <pc:spChg chg="mod">
          <ac:chgData name="robert stavig" userId="c537b5d1fff5f5d2" providerId="LiveId" clId="{5AEFA68A-D8F4-419C-8D50-2075878327DB}" dt="2023-12-26T18:16:52.951" v="779" actId="20577"/>
          <ac:spMkLst>
            <pc:docMk/>
            <pc:sldMk cId="1699483942" sldId="256"/>
            <ac:spMk id="3" creationId="{44ACC737-06D6-4A61-B749-81228109972B}"/>
          </ac:spMkLst>
        </pc:spChg>
        <pc:spChg chg="mod">
          <ac:chgData name="robert stavig" userId="c537b5d1fff5f5d2" providerId="LiveId" clId="{5AEFA68A-D8F4-419C-8D50-2075878327DB}" dt="2024-10-22T01:11:38.363" v="859" actId="20577"/>
          <ac:spMkLst>
            <pc:docMk/>
            <pc:sldMk cId="1699483942" sldId="256"/>
            <ac:spMk id="9" creationId="{5C159545-69A7-C238-B5FA-D5E897829882}"/>
          </ac:spMkLst>
        </pc:spChg>
        <pc:spChg chg="add mod">
          <ac:chgData name="robert stavig" userId="c537b5d1fff5f5d2" providerId="LiveId" clId="{5AEFA68A-D8F4-419C-8D50-2075878327DB}" dt="2023-02-20T19:16:17.474" v="177" actId="14100"/>
          <ac:spMkLst>
            <pc:docMk/>
            <pc:sldMk cId="1699483942" sldId="256"/>
            <ac:spMk id="10" creationId="{ABEF3F87-E75C-3379-4AF6-DC9C7C4E9CB3}"/>
          </ac:spMkLst>
        </pc:spChg>
        <pc:spChg chg="add mod">
          <ac:chgData name="robert stavig" userId="c537b5d1fff5f5d2" providerId="LiveId" clId="{5AEFA68A-D8F4-419C-8D50-2075878327DB}" dt="2024-10-22T01:11:53.682" v="863" actId="20577"/>
          <ac:spMkLst>
            <pc:docMk/>
            <pc:sldMk cId="1699483942" sldId="256"/>
            <ac:spMk id="11" creationId="{4A000964-90FB-B575-5071-B27E2796D9C9}"/>
          </ac:spMkLst>
        </pc:spChg>
        <pc:spChg chg="add del mod ord">
          <ac:chgData name="robert stavig" userId="c537b5d1fff5f5d2" providerId="LiveId" clId="{5AEFA68A-D8F4-419C-8D50-2075878327DB}" dt="2023-02-20T19:53:45.543" v="743" actId="1076"/>
          <ac:spMkLst>
            <pc:docMk/>
            <pc:sldMk cId="1699483942" sldId="256"/>
            <ac:spMk id="12" creationId="{26C29DB7-63E9-0791-1C03-156BFEF152D9}"/>
          </ac:spMkLst>
        </pc:spChg>
        <pc:spChg chg="mod">
          <ac:chgData name="robert stavig" userId="c537b5d1fff5f5d2" providerId="LiveId" clId="{5AEFA68A-D8F4-419C-8D50-2075878327DB}" dt="2023-02-20T19:51:12.894" v="739" actId="20577"/>
          <ac:spMkLst>
            <pc:docMk/>
            <pc:sldMk cId="1699483942" sldId="256"/>
            <ac:spMk id="19" creationId="{DB02346A-4F16-65B9-5530-33FC32A61604}"/>
          </ac:spMkLst>
        </pc:spChg>
        <pc:spChg chg="mod">
          <ac:chgData name="robert stavig" userId="c537b5d1fff5f5d2" providerId="LiveId" clId="{5AEFA68A-D8F4-419C-8D50-2075878327DB}" dt="2023-02-20T19:48:08.428" v="683" actId="207"/>
          <ac:spMkLst>
            <pc:docMk/>
            <pc:sldMk cId="1699483942" sldId="256"/>
            <ac:spMk id="20" creationId="{10A14CE5-DE01-70EF-2719-9AE08A5D04A2}"/>
          </ac:spMkLst>
        </pc:spChg>
        <pc:spChg chg="mod">
          <ac:chgData name="robert stavig" userId="c537b5d1fff5f5d2" providerId="LiveId" clId="{5AEFA68A-D8F4-419C-8D50-2075878327DB}" dt="2024-10-22T01:12:10.585" v="876" actId="20577"/>
          <ac:spMkLst>
            <pc:docMk/>
            <pc:sldMk cId="1699483942" sldId="256"/>
            <ac:spMk id="43" creationId="{EE4205FD-C60D-7C22-27C1-E42137C3D782}"/>
          </ac:spMkLst>
        </pc:spChg>
        <pc:spChg chg="mod">
          <ac:chgData name="robert stavig" userId="c537b5d1fff5f5d2" providerId="LiveId" clId="{5AEFA68A-D8F4-419C-8D50-2075878327DB}" dt="2023-02-20T19:13:52.107" v="61" actId="1076"/>
          <ac:spMkLst>
            <pc:docMk/>
            <pc:sldMk cId="1699483942" sldId="256"/>
            <ac:spMk id="44" creationId="{00F36D06-23C1-6521-8C3C-34ADEA46230E}"/>
          </ac:spMkLst>
        </pc:spChg>
        <pc:spChg chg="mod">
          <ac:chgData name="robert stavig" userId="c537b5d1fff5f5d2" providerId="LiveId" clId="{5AEFA68A-D8F4-419C-8D50-2075878327DB}" dt="2024-10-22T01:09:28.938" v="809" actId="6549"/>
          <ac:spMkLst>
            <pc:docMk/>
            <pc:sldMk cId="1699483942" sldId="256"/>
            <ac:spMk id="1064" creationId="{99F04FF5-92A0-27AA-1269-BB1FFBFB78B3}"/>
          </ac:spMkLst>
        </pc:spChg>
        <pc:spChg chg="mod">
          <ac:chgData name="robert stavig" userId="c537b5d1fff5f5d2" providerId="LiveId" clId="{5AEFA68A-D8F4-419C-8D50-2075878327DB}" dt="2023-02-20T22:00:34.551" v="760" actId="20577"/>
          <ac:spMkLst>
            <pc:docMk/>
            <pc:sldMk cId="1699483942" sldId="256"/>
            <ac:spMk id="1170" creationId="{06630129-28A7-4C8C-4C9F-0B5C5804DD90}"/>
          </ac:spMkLst>
        </pc:spChg>
        <pc:spChg chg="mod">
          <ac:chgData name="robert stavig" userId="c537b5d1fff5f5d2" providerId="LiveId" clId="{5AEFA68A-D8F4-419C-8D50-2075878327DB}" dt="2024-10-22T01:09:26.154" v="808" actId="14100"/>
          <ac:spMkLst>
            <pc:docMk/>
            <pc:sldMk cId="1699483942" sldId="256"/>
            <ac:spMk id="1176" creationId="{6A7A588D-4138-962F-A5E1-501123B709EF}"/>
          </ac:spMkLst>
        </pc:spChg>
        <pc:spChg chg="mod">
          <ac:chgData name="robert stavig" userId="c537b5d1fff5f5d2" providerId="LiveId" clId="{5AEFA68A-D8F4-419C-8D50-2075878327DB}" dt="2024-10-22T01:09:43.306" v="810" actId="6549"/>
          <ac:spMkLst>
            <pc:docMk/>
            <pc:sldMk cId="1699483942" sldId="256"/>
            <ac:spMk id="1183" creationId="{9FF2C9C5-5DE9-DF91-5EE5-0E0F23162E2B}"/>
          </ac:spMkLst>
        </pc:spChg>
        <pc:spChg chg="mod">
          <ac:chgData name="robert stavig" userId="c537b5d1fff5f5d2" providerId="LiveId" clId="{5AEFA68A-D8F4-419C-8D50-2075878327DB}" dt="2024-10-22T01:10:58.797" v="850" actId="20577"/>
          <ac:spMkLst>
            <pc:docMk/>
            <pc:sldMk cId="1699483942" sldId="256"/>
            <ac:spMk id="1233" creationId="{B05E2DF6-B895-FF4D-8BE2-FA05E333560B}"/>
          </ac:spMkLst>
        </pc:spChg>
        <pc:spChg chg="mod">
          <ac:chgData name="robert stavig" userId="c537b5d1fff5f5d2" providerId="LiveId" clId="{5AEFA68A-D8F4-419C-8D50-2075878327DB}" dt="2024-10-22T01:08:18.027" v="790" actId="20577"/>
          <ac:spMkLst>
            <pc:docMk/>
            <pc:sldMk cId="1699483942" sldId="256"/>
            <ac:spMk id="1253" creationId="{DD1572F1-3638-BF6B-6E58-F02C8C0A0399}"/>
          </ac:spMkLst>
        </pc:spChg>
        <pc:spChg chg="mod">
          <ac:chgData name="robert stavig" userId="c537b5d1fff5f5d2" providerId="LiveId" clId="{5AEFA68A-D8F4-419C-8D50-2075878327DB}" dt="2024-10-22T01:11:15.777" v="855" actId="20577"/>
          <ac:spMkLst>
            <pc:docMk/>
            <pc:sldMk cId="1699483942" sldId="256"/>
            <ac:spMk id="1254" creationId="{7EAC9A1F-1C64-4938-A715-2094465BBEBA}"/>
          </ac:spMkLst>
        </pc:spChg>
        <pc:picChg chg="mod">
          <ac:chgData name="robert stavig" userId="c537b5d1fff5f5d2" providerId="LiveId" clId="{5AEFA68A-D8F4-419C-8D50-2075878327DB}" dt="2023-12-26T18:16:10.063" v="771" actId="1076"/>
          <ac:picMkLst>
            <pc:docMk/>
            <pc:sldMk cId="1699483942" sldId="256"/>
            <ac:picMk id="4" creationId="{24E4C72A-F300-D991-029E-82717245D9CA}"/>
          </ac:picMkLst>
        </pc:picChg>
        <pc:cxnChg chg="mod">
          <ac:chgData name="robert stavig" userId="c537b5d1fff5f5d2" providerId="LiveId" clId="{5AEFA68A-D8F4-419C-8D50-2075878327DB}" dt="2024-10-22T01:09:43.306" v="810" actId="6549"/>
          <ac:cxnSpMkLst>
            <pc:docMk/>
            <pc:sldMk cId="1699483942" sldId="256"/>
            <ac:cxnSpMk id="5" creationId="{3EF04FFC-76BB-01FC-CE40-A55E0D1BAF70}"/>
          </ac:cxnSpMkLst>
        </pc:cxnChg>
        <pc:cxnChg chg="mod">
          <ac:chgData name="robert stavig" userId="c537b5d1fff5f5d2" providerId="LiveId" clId="{5AEFA68A-D8F4-419C-8D50-2075878327DB}" dt="2023-12-26T18:16:10.063" v="771" actId="1076"/>
          <ac:cxnSpMkLst>
            <pc:docMk/>
            <pc:sldMk cId="1699483942" sldId="256"/>
            <ac:cxnSpMk id="13" creationId="{CE62E202-727D-948C-B8A2-5981035AEE6A}"/>
          </ac:cxnSpMkLst>
        </pc:cxnChg>
        <pc:cxnChg chg="mod">
          <ac:chgData name="robert stavig" userId="c537b5d1fff5f5d2" providerId="LiveId" clId="{5AEFA68A-D8F4-419C-8D50-2075878327DB}" dt="2024-10-22T01:09:43.306" v="810" actId="6549"/>
          <ac:cxnSpMkLst>
            <pc:docMk/>
            <pc:sldMk cId="1699483942" sldId="256"/>
            <ac:cxnSpMk id="1078" creationId="{689AD67A-31CF-B338-6042-9DDCA2B02C2E}"/>
          </ac:cxnSpMkLst>
        </pc:cxnChg>
        <pc:cxnChg chg="mod">
          <ac:chgData name="robert stavig" userId="c537b5d1fff5f5d2" providerId="LiveId" clId="{5AEFA68A-D8F4-419C-8D50-2075878327DB}" dt="2024-10-22T01:09:28.938" v="809" actId="6549"/>
          <ac:cxnSpMkLst>
            <pc:docMk/>
            <pc:sldMk cId="1699483942" sldId="256"/>
            <ac:cxnSpMk id="1121" creationId="{FAEEFE36-C42D-BFC2-AAD9-71545F951AE7}"/>
          </ac:cxnSpMkLst>
        </pc:cxnChg>
        <pc:cxnChg chg="mod">
          <ac:chgData name="robert stavig" userId="c537b5d1fff5f5d2" providerId="LiveId" clId="{5AEFA68A-D8F4-419C-8D50-2075878327DB}" dt="2024-10-22T01:09:43.306" v="810" actId="6549"/>
          <ac:cxnSpMkLst>
            <pc:docMk/>
            <pc:sldMk cId="1699483942" sldId="256"/>
            <ac:cxnSpMk id="1181" creationId="{6A31E363-32C1-AA32-A6E4-F71B28B94872}"/>
          </ac:cxnSpMkLst>
        </pc:cxnChg>
        <pc:cxnChg chg="mod">
          <ac:chgData name="robert stavig" userId="c537b5d1fff5f5d2" providerId="LiveId" clId="{5AEFA68A-D8F4-419C-8D50-2075878327DB}" dt="2024-10-22T01:09:43.306" v="810" actId="6549"/>
          <ac:cxnSpMkLst>
            <pc:docMk/>
            <pc:sldMk cId="1699483942" sldId="256"/>
            <ac:cxnSpMk id="1199" creationId="{F4988C33-DCCD-A4BC-7944-11CE41727DD6}"/>
          </ac:cxnSpMkLst>
        </pc:cxnChg>
        <pc:cxnChg chg="mod">
          <ac:chgData name="robert stavig" userId="c537b5d1fff5f5d2" providerId="LiveId" clId="{5AEFA68A-D8F4-419C-8D50-2075878327DB}" dt="2024-10-22T01:09:43.306" v="810" actId="6549"/>
          <ac:cxnSpMkLst>
            <pc:docMk/>
            <pc:sldMk cId="1699483942" sldId="256"/>
            <ac:cxnSpMk id="1204" creationId="{CEBC4F26-612A-9330-6D98-E01C7E88C0F5}"/>
          </ac:cxnSpMkLst>
        </pc:cxnChg>
        <pc:cxnChg chg="mod">
          <ac:chgData name="robert stavig" userId="c537b5d1fff5f5d2" providerId="LiveId" clId="{5AEFA68A-D8F4-419C-8D50-2075878327DB}" dt="2024-10-22T01:09:26.154" v="808" actId="14100"/>
          <ac:cxnSpMkLst>
            <pc:docMk/>
            <pc:sldMk cId="1699483942" sldId="256"/>
            <ac:cxnSpMk id="1229" creationId="{645417A6-BA0D-86FD-7A01-AA553B0B07BA}"/>
          </ac:cxnSpMkLst>
        </pc:cxnChg>
        <pc:cxnChg chg="mod">
          <ac:chgData name="robert stavig" userId="c537b5d1fff5f5d2" providerId="LiveId" clId="{5AEFA68A-D8F4-419C-8D50-2075878327DB}" dt="2024-10-22T01:09:43.306" v="810" actId="6549"/>
          <ac:cxnSpMkLst>
            <pc:docMk/>
            <pc:sldMk cId="1699483942" sldId="256"/>
            <ac:cxnSpMk id="1235" creationId="{4DC388BA-9AD0-3C6B-40D9-0DF2D5CC36F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96484"/>
            <a:ext cx="10972800" cy="3183467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2717"/>
            <a:ext cx="10972800" cy="2207683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7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8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86834"/>
            <a:ext cx="315468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86834"/>
            <a:ext cx="928116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5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1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279652"/>
            <a:ext cx="12618720" cy="3803649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6119285"/>
            <a:ext cx="12618720" cy="2000249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4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4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86834"/>
            <a:ext cx="1261872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241551"/>
            <a:ext cx="6189344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340100"/>
            <a:ext cx="6189344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241551"/>
            <a:ext cx="6219826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340100"/>
            <a:ext cx="6219826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4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316567"/>
            <a:ext cx="7406640" cy="6498167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316567"/>
            <a:ext cx="7406640" cy="6498167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4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86834"/>
            <a:ext cx="1261872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434167"/>
            <a:ext cx="1261872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0A494-4AD8-40E2-9D39-873CD9013DB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8475134"/>
            <a:ext cx="493776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8E93-D058-4373-AE36-1A316ECB10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2C2D41-90C7-4866-8AB7-2358C00A7FE0}"/>
              </a:ext>
            </a:extLst>
          </p:cNvPr>
          <p:cNvSpPr/>
          <p:nvPr userDrawn="1"/>
        </p:nvSpPr>
        <p:spPr>
          <a:xfrm>
            <a:off x="0" y="0"/>
            <a:ext cx="402336" cy="2254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BB717D-F11D-4103-BFD8-3CF95E163F08}"/>
              </a:ext>
            </a:extLst>
          </p:cNvPr>
          <p:cNvSpPr/>
          <p:nvPr userDrawn="1"/>
        </p:nvSpPr>
        <p:spPr>
          <a:xfrm>
            <a:off x="0" y="2434167"/>
            <a:ext cx="457200" cy="67098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1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6C29DB7-63E9-0791-1C03-156BFEF152D9}"/>
              </a:ext>
            </a:extLst>
          </p:cNvPr>
          <p:cNvSpPr txBox="1"/>
          <p:nvPr/>
        </p:nvSpPr>
        <p:spPr>
          <a:xfrm>
            <a:off x="8129604" y="8190753"/>
            <a:ext cx="2974705" cy="5539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Individuals are free to use the content on this sheet with the request that the: books title, authors, and publisher are noted, and image of cover is displayed.</a:t>
            </a:r>
          </a:p>
        </p:txBody>
      </p:sp>
      <p:sp>
        <p:nvSpPr>
          <p:cNvPr id="1222" name="Rectangle 1221">
            <a:extLst>
              <a:ext uri="{FF2B5EF4-FFF2-40B4-BE49-F238E27FC236}">
                <a16:creationId xmlns:a16="http://schemas.microsoft.com/office/drawing/2014/main" id="{C590F771-6B57-ECCB-96CF-E74BAA2E135B}"/>
              </a:ext>
            </a:extLst>
          </p:cNvPr>
          <p:cNvSpPr/>
          <p:nvPr/>
        </p:nvSpPr>
        <p:spPr>
          <a:xfrm>
            <a:off x="4159829" y="3922545"/>
            <a:ext cx="3893515" cy="51747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7D9898-E678-4F45-BFC9-74DCDFC88E09}"/>
              </a:ext>
            </a:extLst>
          </p:cNvPr>
          <p:cNvSpPr txBox="1"/>
          <p:nvPr/>
        </p:nvSpPr>
        <p:spPr>
          <a:xfrm>
            <a:off x="531815" y="-17417"/>
            <a:ext cx="11645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Lean Development – University Focus – Women in Engineering, XXX University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CC737-06D6-4A61-B749-81228109972B}"/>
              </a:ext>
            </a:extLst>
          </p:cNvPr>
          <p:cNvSpPr txBox="1"/>
          <p:nvPr/>
        </p:nvSpPr>
        <p:spPr>
          <a:xfrm>
            <a:off x="12034194" y="174584"/>
            <a:ext cx="238624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From: Team</a:t>
            </a:r>
          </a:p>
          <a:p>
            <a:pPr algn="r"/>
            <a:r>
              <a:rPr lang="en-US" sz="1600" dirty="0"/>
              <a:t>To: Director of Engr. Dept.         </a:t>
            </a:r>
          </a:p>
          <a:p>
            <a:pPr algn="r"/>
            <a:r>
              <a:rPr lang="en-US" sz="1600" dirty="0"/>
              <a:t>Date: Dec. 26, 2023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0A14CE5-DE01-70EF-2719-9AE08A5D04A2}"/>
              </a:ext>
            </a:extLst>
          </p:cNvPr>
          <p:cNvSpPr txBox="1"/>
          <p:nvPr/>
        </p:nvSpPr>
        <p:spPr>
          <a:xfrm>
            <a:off x="10128035" y="8835662"/>
            <a:ext cx="418011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Team:?????,  ????????,   ??????????,,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02C030-805B-FB66-FF02-647BFF4E6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7503" y="1138067"/>
            <a:ext cx="1351093" cy="2034146"/>
          </a:xfrm>
          <a:prstGeom prst="rect">
            <a:avLst/>
          </a:prstGeom>
        </p:spPr>
      </p:pic>
      <p:sp>
        <p:nvSpPr>
          <p:cNvPr id="1064" name="Rectangle 1063">
            <a:extLst>
              <a:ext uri="{FF2B5EF4-FFF2-40B4-BE49-F238E27FC236}">
                <a16:creationId xmlns:a16="http://schemas.microsoft.com/office/drawing/2014/main" id="{99F04FF5-92A0-27AA-1269-BB1FFBFB78B3}"/>
              </a:ext>
            </a:extLst>
          </p:cNvPr>
          <p:cNvSpPr/>
          <p:nvPr/>
        </p:nvSpPr>
        <p:spPr>
          <a:xfrm>
            <a:off x="8174049" y="1843073"/>
            <a:ext cx="72058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Collegiate</a:t>
            </a:r>
            <a:endParaRPr lang="en-US" sz="1000" dirty="0"/>
          </a:p>
        </p:txBody>
      </p:sp>
      <p:cxnSp>
        <p:nvCxnSpPr>
          <p:cNvPr id="1078" name="Connector: Elbow 1077">
            <a:extLst>
              <a:ext uri="{FF2B5EF4-FFF2-40B4-BE49-F238E27FC236}">
                <a16:creationId xmlns:a16="http://schemas.microsoft.com/office/drawing/2014/main" id="{689AD67A-31CF-B338-6042-9DDCA2B02C2E}"/>
              </a:ext>
            </a:extLst>
          </p:cNvPr>
          <p:cNvCxnSpPr>
            <a:cxnSpLocks/>
            <a:stCxn id="1064" idx="3"/>
            <a:endCxn id="1183" idx="1"/>
          </p:cNvCxnSpPr>
          <p:nvPr/>
        </p:nvCxnSpPr>
        <p:spPr>
          <a:xfrm flipV="1">
            <a:off x="8894629" y="1865811"/>
            <a:ext cx="628144" cy="10037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4" name="Rectangle 1143">
            <a:extLst>
              <a:ext uri="{FF2B5EF4-FFF2-40B4-BE49-F238E27FC236}">
                <a16:creationId xmlns:a16="http://schemas.microsoft.com/office/drawing/2014/main" id="{97C905CE-ABFA-1761-381B-DCF5FBA15DB0}"/>
              </a:ext>
            </a:extLst>
          </p:cNvPr>
          <p:cNvSpPr/>
          <p:nvPr/>
        </p:nvSpPr>
        <p:spPr>
          <a:xfrm>
            <a:off x="8820680" y="2536210"/>
            <a:ext cx="791358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University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Program</a:t>
            </a:r>
            <a:endParaRPr lang="en-US" sz="1000" dirty="0"/>
          </a:p>
        </p:txBody>
      </p:sp>
      <p:cxnSp>
        <p:nvCxnSpPr>
          <p:cNvPr id="1150" name="Connector: Elbow 1149">
            <a:extLst>
              <a:ext uri="{FF2B5EF4-FFF2-40B4-BE49-F238E27FC236}">
                <a16:creationId xmlns:a16="http://schemas.microsoft.com/office/drawing/2014/main" id="{5B29F43D-8473-88D8-8618-E5AAD136A90B}"/>
              </a:ext>
            </a:extLst>
          </p:cNvPr>
          <p:cNvCxnSpPr>
            <a:cxnSpLocks/>
            <a:stCxn id="1060" idx="3"/>
            <a:endCxn id="1147" idx="1"/>
          </p:cNvCxnSpPr>
          <p:nvPr/>
        </p:nvCxnSpPr>
        <p:spPr>
          <a:xfrm>
            <a:off x="11162573" y="2005751"/>
            <a:ext cx="355651" cy="279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4" name="Connector: Elbow 1153">
            <a:extLst>
              <a:ext uri="{FF2B5EF4-FFF2-40B4-BE49-F238E27FC236}">
                <a16:creationId xmlns:a16="http://schemas.microsoft.com/office/drawing/2014/main" id="{AE5FA182-D592-7ECF-B72E-B79E2F3E0F1E}"/>
              </a:ext>
            </a:extLst>
          </p:cNvPr>
          <p:cNvCxnSpPr>
            <a:cxnSpLocks/>
            <a:stCxn id="1144" idx="3"/>
            <a:endCxn id="1060" idx="2"/>
          </p:cNvCxnSpPr>
          <p:nvPr/>
        </p:nvCxnSpPr>
        <p:spPr>
          <a:xfrm flipV="1">
            <a:off x="9612038" y="2205806"/>
            <a:ext cx="1304128" cy="5304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1988ADD0-8F08-9588-0646-057115E528C4}"/>
              </a:ext>
            </a:extLst>
          </p:cNvPr>
          <p:cNvSpPr/>
          <p:nvPr/>
        </p:nvSpPr>
        <p:spPr>
          <a:xfrm>
            <a:off x="12016018" y="2415956"/>
            <a:ext cx="671111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Change within a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Firm</a:t>
            </a:r>
            <a:endParaRPr lang="en-US" sz="1000" dirty="0"/>
          </a:p>
        </p:txBody>
      </p:sp>
      <p:sp>
        <p:nvSpPr>
          <p:cNvPr id="1060" name="Rectangle 1059">
            <a:extLst>
              <a:ext uri="{FF2B5EF4-FFF2-40B4-BE49-F238E27FC236}">
                <a16:creationId xmlns:a16="http://schemas.microsoft.com/office/drawing/2014/main" id="{C6A89329-9E6B-7A78-09FA-116689743407}"/>
              </a:ext>
            </a:extLst>
          </p:cNvPr>
          <p:cNvSpPr/>
          <p:nvPr/>
        </p:nvSpPr>
        <p:spPr>
          <a:xfrm>
            <a:off x="10669758" y="1805696"/>
            <a:ext cx="4928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New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Hire</a:t>
            </a:r>
            <a:endParaRPr lang="en-US" sz="1000" dirty="0"/>
          </a:p>
        </p:txBody>
      </p:sp>
      <p:sp>
        <p:nvSpPr>
          <p:cNvPr id="1100" name="Rectangle 1099">
            <a:extLst>
              <a:ext uri="{FF2B5EF4-FFF2-40B4-BE49-F238E27FC236}">
                <a16:creationId xmlns:a16="http://schemas.microsoft.com/office/drawing/2014/main" id="{F697124C-0D4D-F527-790F-34D3C7667167}"/>
              </a:ext>
            </a:extLst>
          </p:cNvPr>
          <p:cNvSpPr/>
          <p:nvPr/>
        </p:nvSpPr>
        <p:spPr>
          <a:xfrm>
            <a:off x="8267583" y="3058300"/>
            <a:ext cx="79135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University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Change</a:t>
            </a:r>
            <a:endParaRPr lang="en-US" sz="1000" dirty="0"/>
          </a:p>
        </p:txBody>
      </p:sp>
      <p:cxnSp>
        <p:nvCxnSpPr>
          <p:cNvPr id="1101" name="Connector: Elbow 1100">
            <a:extLst>
              <a:ext uri="{FF2B5EF4-FFF2-40B4-BE49-F238E27FC236}">
                <a16:creationId xmlns:a16="http://schemas.microsoft.com/office/drawing/2014/main" id="{933504C1-39A1-8406-BBF7-996335C68708}"/>
              </a:ext>
            </a:extLst>
          </p:cNvPr>
          <p:cNvCxnSpPr>
            <a:cxnSpLocks/>
            <a:stCxn id="1100" idx="3"/>
            <a:endCxn id="1144" idx="2"/>
          </p:cNvCxnSpPr>
          <p:nvPr/>
        </p:nvCxnSpPr>
        <p:spPr>
          <a:xfrm flipV="1">
            <a:off x="9058941" y="2936320"/>
            <a:ext cx="157418" cy="3220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12" name="Picture 1111">
            <a:extLst>
              <a:ext uri="{FF2B5EF4-FFF2-40B4-BE49-F238E27FC236}">
                <a16:creationId xmlns:a16="http://schemas.microsoft.com/office/drawing/2014/main" id="{E04C2DD0-A1A0-B707-C250-8402FD9AA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1441" y="1340994"/>
            <a:ext cx="431417" cy="649523"/>
          </a:xfrm>
          <a:prstGeom prst="rect">
            <a:avLst/>
          </a:prstGeom>
        </p:spPr>
      </p:pic>
      <p:cxnSp>
        <p:nvCxnSpPr>
          <p:cNvPr id="1121" name="Connector: Elbow 1120">
            <a:extLst>
              <a:ext uri="{FF2B5EF4-FFF2-40B4-BE49-F238E27FC236}">
                <a16:creationId xmlns:a16="http://schemas.microsoft.com/office/drawing/2014/main" id="{FAEEFE36-C42D-BFC2-AAD9-71545F951AE7}"/>
              </a:ext>
            </a:extLst>
          </p:cNvPr>
          <p:cNvCxnSpPr>
            <a:cxnSpLocks/>
            <a:stCxn id="1112" idx="3"/>
            <a:endCxn id="1064" idx="1"/>
          </p:cNvCxnSpPr>
          <p:nvPr/>
        </p:nvCxnSpPr>
        <p:spPr>
          <a:xfrm>
            <a:off x="7442858" y="1665756"/>
            <a:ext cx="731191" cy="30042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2" name="Rectangle 1121">
            <a:extLst>
              <a:ext uri="{FF2B5EF4-FFF2-40B4-BE49-F238E27FC236}">
                <a16:creationId xmlns:a16="http://schemas.microsoft.com/office/drawing/2014/main" id="{EA794BE9-08F5-77F5-88BE-28943B9FD7D4}"/>
              </a:ext>
            </a:extLst>
          </p:cNvPr>
          <p:cNvSpPr/>
          <p:nvPr/>
        </p:nvSpPr>
        <p:spPr>
          <a:xfrm>
            <a:off x="7693767" y="2619119"/>
            <a:ext cx="79135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Appendix B</a:t>
            </a:r>
            <a:endParaRPr lang="en-US" sz="1000" dirty="0"/>
          </a:p>
        </p:txBody>
      </p:sp>
      <p:cxnSp>
        <p:nvCxnSpPr>
          <p:cNvPr id="1135" name="Connector: Elbow 1134">
            <a:extLst>
              <a:ext uri="{FF2B5EF4-FFF2-40B4-BE49-F238E27FC236}">
                <a16:creationId xmlns:a16="http://schemas.microsoft.com/office/drawing/2014/main" id="{3B8242C5-93CC-0111-4656-B08715E950B4}"/>
              </a:ext>
            </a:extLst>
          </p:cNvPr>
          <p:cNvCxnSpPr>
            <a:cxnSpLocks/>
            <a:stCxn id="1112" idx="2"/>
            <a:endCxn id="1122" idx="1"/>
          </p:cNvCxnSpPr>
          <p:nvPr/>
        </p:nvCxnSpPr>
        <p:spPr>
          <a:xfrm rot="16200000" flipH="1">
            <a:off x="7084602" y="2133064"/>
            <a:ext cx="751713" cy="46661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9" name="Connector: Elbow 1138">
            <a:extLst>
              <a:ext uri="{FF2B5EF4-FFF2-40B4-BE49-F238E27FC236}">
                <a16:creationId xmlns:a16="http://schemas.microsoft.com/office/drawing/2014/main" id="{D20630A4-8187-2CB4-09FE-DF581D6C9046}"/>
              </a:ext>
            </a:extLst>
          </p:cNvPr>
          <p:cNvCxnSpPr>
            <a:stCxn id="1122" idx="2"/>
            <a:endCxn id="1100" idx="1"/>
          </p:cNvCxnSpPr>
          <p:nvPr/>
        </p:nvCxnSpPr>
        <p:spPr>
          <a:xfrm rot="16200000" flipH="1">
            <a:off x="7982007" y="2972778"/>
            <a:ext cx="393015" cy="1781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7" name="Rectangle 1146">
            <a:extLst>
              <a:ext uri="{FF2B5EF4-FFF2-40B4-BE49-F238E27FC236}">
                <a16:creationId xmlns:a16="http://schemas.microsoft.com/office/drawing/2014/main" id="{5CF237DB-27BD-6F53-98CD-B23EAAD14E1D}"/>
              </a:ext>
            </a:extLst>
          </p:cNvPr>
          <p:cNvSpPr/>
          <p:nvPr/>
        </p:nvSpPr>
        <p:spPr>
          <a:xfrm>
            <a:off x="11518224" y="1910555"/>
            <a:ext cx="671111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Leaders</a:t>
            </a:r>
            <a:endParaRPr lang="en-US" sz="1000" dirty="0"/>
          </a:p>
        </p:txBody>
      </p:sp>
      <p:cxnSp>
        <p:nvCxnSpPr>
          <p:cNvPr id="1157" name="Connector: Elbow 1156">
            <a:extLst>
              <a:ext uri="{FF2B5EF4-FFF2-40B4-BE49-F238E27FC236}">
                <a16:creationId xmlns:a16="http://schemas.microsoft.com/office/drawing/2014/main" id="{54B4CDAB-039E-0155-04A5-F9FB85BCBD32}"/>
              </a:ext>
            </a:extLst>
          </p:cNvPr>
          <p:cNvCxnSpPr>
            <a:cxnSpLocks/>
            <a:stCxn id="1147" idx="3"/>
            <a:endCxn id="28" idx="0"/>
          </p:cNvCxnSpPr>
          <p:nvPr/>
        </p:nvCxnSpPr>
        <p:spPr>
          <a:xfrm>
            <a:off x="12189335" y="2033666"/>
            <a:ext cx="162239" cy="3822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3" name="Rectangle 1182">
            <a:extLst>
              <a:ext uri="{FF2B5EF4-FFF2-40B4-BE49-F238E27FC236}">
                <a16:creationId xmlns:a16="http://schemas.microsoft.com/office/drawing/2014/main" id="{9FF2C9C5-5DE9-DF91-5EE5-0E0F23162E2B}"/>
              </a:ext>
            </a:extLst>
          </p:cNvPr>
          <p:cNvSpPr/>
          <p:nvPr/>
        </p:nvSpPr>
        <p:spPr>
          <a:xfrm>
            <a:off x="9522773" y="1742700"/>
            <a:ext cx="67111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Event</a:t>
            </a:r>
            <a:endParaRPr lang="en-US" sz="1000" b="1" dirty="0"/>
          </a:p>
        </p:txBody>
      </p:sp>
      <p:cxnSp>
        <p:nvCxnSpPr>
          <p:cNvPr id="1199" name="Connector: Elbow 1198">
            <a:extLst>
              <a:ext uri="{FF2B5EF4-FFF2-40B4-BE49-F238E27FC236}">
                <a16:creationId xmlns:a16="http://schemas.microsoft.com/office/drawing/2014/main" id="{F4988C33-DCCD-A4BC-7944-11CE41727DD6}"/>
              </a:ext>
            </a:extLst>
          </p:cNvPr>
          <p:cNvCxnSpPr>
            <a:cxnSpLocks/>
            <a:stCxn id="1183" idx="3"/>
            <a:endCxn id="1060" idx="1"/>
          </p:cNvCxnSpPr>
          <p:nvPr/>
        </p:nvCxnSpPr>
        <p:spPr>
          <a:xfrm>
            <a:off x="10193884" y="1865811"/>
            <a:ext cx="475874" cy="1399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4" name="Connector: Elbow 1203">
            <a:extLst>
              <a:ext uri="{FF2B5EF4-FFF2-40B4-BE49-F238E27FC236}">
                <a16:creationId xmlns:a16="http://schemas.microsoft.com/office/drawing/2014/main" id="{CEBC4F26-612A-9330-6D98-E01C7E88C0F5}"/>
              </a:ext>
            </a:extLst>
          </p:cNvPr>
          <p:cNvCxnSpPr>
            <a:stCxn id="1144" idx="3"/>
            <a:endCxn id="1183" idx="2"/>
          </p:cNvCxnSpPr>
          <p:nvPr/>
        </p:nvCxnSpPr>
        <p:spPr>
          <a:xfrm flipV="1">
            <a:off x="9612038" y="1988921"/>
            <a:ext cx="246291" cy="74734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9" name="TextBox 1168">
            <a:extLst>
              <a:ext uri="{FF2B5EF4-FFF2-40B4-BE49-F238E27FC236}">
                <a16:creationId xmlns:a16="http://schemas.microsoft.com/office/drawing/2014/main" id="{A5CA5107-2506-BD97-C354-8D502F85757A}"/>
              </a:ext>
            </a:extLst>
          </p:cNvPr>
          <p:cNvSpPr txBox="1"/>
          <p:nvPr/>
        </p:nvSpPr>
        <p:spPr>
          <a:xfrm>
            <a:off x="610819" y="2371228"/>
            <a:ext cx="3133959" cy="19851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Premise of the book</a:t>
            </a:r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pPr marL="287338" lvl="1" indent="-1174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We need to look at the way the work is done.</a:t>
            </a:r>
          </a:p>
          <a:p>
            <a:pPr marL="287338" indent="-1174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We need to promote technical excellence and responsibility for all </a:t>
            </a:r>
            <a:r>
              <a:rPr lang="en-US" sz="1000" u="sng" dirty="0"/>
              <a:t>engineers and managers</a:t>
            </a:r>
          </a:p>
          <a:p>
            <a:pPr marL="287338" indent="-1174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We need to focus on the creation of female role models that have technical and business leadership skills and results.</a:t>
            </a:r>
          </a:p>
        </p:txBody>
      </p:sp>
      <p:sp>
        <p:nvSpPr>
          <p:cNvPr id="1170" name="TextBox 1169">
            <a:extLst>
              <a:ext uri="{FF2B5EF4-FFF2-40B4-BE49-F238E27FC236}">
                <a16:creationId xmlns:a16="http://schemas.microsoft.com/office/drawing/2014/main" id="{06630129-28A7-4C8C-4C9F-0B5C5804DD90}"/>
              </a:ext>
            </a:extLst>
          </p:cNvPr>
          <p:cNvSpPr txBox="1"/>
          <p:nvPr/>
        </p:nvSpPr>
        <p:spPr>
          <a:xfrm>
            <a:off x="619088" y="503835"/>
            <a:ext cx="3201894" cy="181588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Issue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In 2202 Only 15% of engineers are women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Decades of work, specifically in the area of work climate and promotional opportunities have delivered marginal improvements relative to gender equity.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SWE review of research suggests that new areas of focus needs to be looked at.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Women are encouraged to move into “relational roles” – non technical.</a:t>
            </a:r>
          </a:p>
        </p:txBody>
      </p:sp>
      <p:sp>
        <p:nvSpPr>
          <p:cNvPr id="1176" name="Rectangle 1175">
            <a:extLst>
              <a:ext uri="{FF2B5EF4-FFF2-40B4-BE49-F238E27FC236}">
                <a16:creationId xmlns:a16="http://schemas.microsoft.com/office/drawing/2014/main" id="{6A7A588D-4138-962F-A5E1-501123B709EF}"/>
              </a:ext>
            </a:extLst>
          </p:cNvPr>
          <p:cNvSpPr/>
          <p:nvPr/>
        </p:nvSpPr>
        <p:spPr>
          <a:xfrm>
            <a:off x="8138508" y="1258619"/>
            <a:ext cx="87757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 Local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Professional</a:t>
            </a:r>
            <a:endParaRPr lang="en-US" sz="1000" dirty="0"/>
          </a:p>
        </p:txBody>
      </p:sp>
      <p:cxnSp>
        <p:nvCxnSpPr>
          <p:cNvPr id="1181" name="Connector: Elbow 1180">
            <a:extLst>
              <a:ext uri="{FF2B5EF4-FFF2-40B4-BE49-F238E27FC236}">
                <a16:creationId xmlns:a16="http://schemas.microsoft.com/office/drawing/2014/main" id="{6A31E363-32C1-AA32-A6E4-F71B28B94872}"/>
              </a:ext>
            </a:extLst>
          </p:cNvPr>
          <p:cNvCxnSpPr>
            <a:cxnSpLocks/>
            <a:stCxn id="1176" idx="3"/>
            <a:endCxn id="1183" idx="0"/>
          </p:cNvCxnSpPr>
          <p:nvPr/>
        </p:nvCxnSpPr>
        <p:spPr>
          <a:xfrm>
            <a:off x="9016082" y="1458674"/>
            <a:ext cx="842247" cy="2840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5" name="TextBox 1184">
            <a:extLst>
              <a:ext uri="{FF2B5EF4-FFF2-40B4-BE49-F238E27FC236}">
                <a16:creationId xmlns:a16="http://schemas.microsoft.com/office/drawing/2014/main" id="{37ABF03E-DDBE-FFAB-E937-2EA0C9E313AA}"/>
              </a:ext>
            </a:extLst>
          </p:cNvPr>
          <p:cNvSpPr txBox="1"/>
          <p:nvPr/>
        </p:nvSpPr>
        <p:spPr>
          <a:xfrm>
            <a:off x="506984" y="4392509"/>
            <a:ext cx="3382656" cy="19697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The Principles of Lean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These principles focus on how engineers do work.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LD is 4x more efficient than traditional development.</a:t>
            </a:r>
          </a:p>
          <a:p>
            <a:pPr marL="168275" indent="-168275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Focus on creating reusable knowledge</a:t>
            </a:r>
          </a:p>
          <a:p>
            <a:pPr marL="168275" indent="-168275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Flow, cadence, and pull of the work</a:t>
            </a:r>
          </a:p>
          <a:p>
            <a:pPr marL="168275" indent="-168275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Visual Management</a:t>
            </a:r>
          </a:p>
          <a:p>
            <a:pPr marL="168275" indent="-168275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Develop System Designers. </a:t>
            </a:r>
          </a:p>
          <a:p>
            <a:pPr marL="168275" indent="-168275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Set Based Design with Trade Off Curves (vs Build Test Fix)</a:t>
            </a:r>
          </a:p>
          <a:p>
            <a:pPr marL="168275" indent="-168275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Create Teams of responsible experts. </a:t>
            </a:r>
          </a:p>
        </p:txBody>
      </p:sp>
      <p:sp>
        <p:nvSpPr>
          <p:cNvPr id="1186" name="Rectangle 1">
            <a:extLst>
              <a:ext uri="{FF2B5EF4-FFF2-40B4-BE49-F238E27FC236}">
                <a16:creationId xmlns:a16="http://schemas.microsoft.com/office/drawing/2014/main" id="{E2BD710A-A176-E4FA-A3CE-29B3E2D62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475" y="6519911"/>
            <a:ext cx="3245339" cy="25083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Promoting Change in a University: Appendix 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University Objective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Add Lean Development and the tool of A3 reports to a university engineering curriculum program. The benefits are threefold: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Teaching the skills and work methods of doing the work as an engineer better and faster.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Delivering higher value and more innovation to the organization.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Contributing to an organization’s moves toward Lean Development or possibly being a catalyst for starting it.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(Software students are learning the methods of Agile and Scrum, engineering students should be learning Lean Development.)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89" name="Rectangle 1">
            <a:extLst>
              <a:ext uri="{FF2B5EF4-FFF2-40B4-BE49-F238E27FC236}">
                <a16:creationId xmlns:a16="http://schemas.microsoft.com/office/drawing/2014/main" id="{72DC0DA0-E3E7-1201-34E9-A084B55AA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634" y="4313046"/>
            <a:ext cx="3133960" cy="8925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Freshman  Engineering Introduction Class 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Teach the tool of an A3 Problem Solving Process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+mn-lt"/>
                <a:cs typeface="Times New Roman" panose="02020603050405020304" pitchFamily="18" charset="0"/>
              </a:rPr>
              <a:t>Individual or team creation of an A3 in a relevant area to the class. 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90" name="Rectangle 1">
            <a:extLst>
              <a:ext uri="{FF2B5EF4-FFF2-40B4-BE49-F238E27FC236}">
                <a16:creationId xmlns:a16="http://schemas.microsoft.com/office/drawing/2014/main" id="{2A738C82-1D81-2BD2-FC8F-C96EC2C6A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991" y="5276048"/>
            <a:ext cx="3133960" cy="10464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Each Term: Subsequence Engineering Classes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For each engineering term, identify one class that requires the creation of an A3 (team or individual).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+mn-lt"/>
                <a:cs typeface="Times New Roman" panose="02020603050405020304" pitchFamily="18" charset="0"/>
              </a:rPr>
              <a:t>By senior term, each student would have created six or more A3’s.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91" name="Rectangle 1">
            <a:extLst>
              <a:ext uri="{FF2B5EF4-FFF2-40B4-BE49-F238E27FC236}">
                <a16:creationId xmlns:a16="http://schemas.microsoft.com/office/drawing/2014/main" id="{61D7EC26-A5BC-2F85-0876-DE5DF75DF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7291" y="6415149"/>
            <a:ext cx="3133960" cy="9694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Engineering Classes with Design Components 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Identify a principle of LD to bring into the class.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+mn-lt"/>
                <a:cs typeface="Times New Roman" panose="02020603050405020304" pitchFamily="18" charset="0"/>
              </a:rPr>
              <a:t>Teach the method of Trade-off-Curves.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  <a:t>U</a:t>
            </a:r>
            <a:r>
              <a:rPr lang="en-US" altLang="en-US" sz="1000" dirty="0">
                <a:latin typeface="+mn-lt"/>
                <a:cs typeface="Times New Roman" panose="02020603050405020304" pitchFamily="18" charset="0"/>
              </a:rPr>
              <a:t>tilize this class for the creation of an A3.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93" name="Rectangle 1">
            <a:extLst>
              <a:ext uri="{FF2B5EF4-FFF2-40B4-BE49-F238E27FC236}">
                <a16:creationId xmlns:a16="http://schemas.microsoft.com/office/drawing/2014/main" id="{E3ADBD4A-8B77-90E4-346E-7F885CB64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634" y="7483521"/>
            <a:ext cx="3545014" cy="15081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Senior Design Class 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Teach the principles of LD.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latin typeface="+mn-lt"/>
                <a:cs typeface="Times New Roman" panose="02020603050405020304" pitchFamily="18" charset="0"/>
              </a:rPr>
              <a:t>Require the use of Set Based Design and Trade Off Curves. 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  <a:t>U</a:t>
            </a:r>
            <a:r>
              <a:rPr lang="en-US" altLang="en-US" sz="1000" dirty="0">
                <a:latin typeface="+mn-lt"/>
                <a:cs typeface="Times New Roman" panose="02020603050405020304" pitchFamily="18" charset="0"/>
              </a:rPr>
              <a:t>tilize A3’s for all the development work, at end of class move A3 learnings to A3 Knowledge sheets.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  <a:t>Stop using PowerPoint Presentations, unless required by the corporate sponsor.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06" name="Rectangle 1205">
            <a:extLst>
              <a:ext uri="{FF2B5EF4-FFF2-40B4-BE49-F238E27FC236}">
                <a16:creationId xmlns:a16="http://schemas.microsoft.com/office/drawing/2014/main" id="{A71FF9D5-A210-A779-C5B1-3DE9D4524202}"/>
              </a:ext>
            </a:extLst>
          </p:cNvPr>
          <p:cNvSpPr/>
          <p:nvPr/>
        </p:nvSpPr>
        <p:spPr>
          <a:xfrm>
            <a:off x="7541350" y="2446191"/>
            <a:ext cx="2851387" cy="119504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1" name="Rectangle 1220">
            <a:extLst>
              <a:ext uri="{FF2B5EF4-FFF2-40B4-BE49-F238E27FC236}">
                <a16:creationId xmlns:a16="http://schemas.microsoft.com/office/drawing/2014/main" id="{3136933E-5851-5373-4C73-4DFC3007740D}"/>
              </a:ext>
            </a:extLst>
          </p:cNvPr>
          <p:cNvSpPr/>
          <p:nvPr/>
        </p:nvSpPr>
        <p:spPr>
          <a:xfrm>
            <a:off x="7541350" y="519858"/>
            <a:ext cx="2851387" cy="178639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TextBox 1222">
            <a:extLst>
              <a:ext uri="{FF2B5EF4-FFF2-40B4-BE49-F238E27FC236}">
                <a16:creationId xmlns:a16="http://schemas.microsoft.com/office/drawing/2014/main" id="{FD2F08DD-4EFA-37C8-E171-443D090C31C8}"/>
              </a:ext>
            </a:extLst>
          </p:cNvPr>
          <p:cNvSpPr txBox="1"/>
          <p:nvPr/>
        </p:nvSpPr>
        <p:spPr>
          <a:xfrm>
            <a:off x="4159828" y="3908490"/>
            <a:ext cx="3488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Implementing Change: Appendix B</a:t>
            </a:r>
          </a:p>
        </p:txBody>
      </p:sp>
      <p:cxnSp>
        <p:nvCxnSpPr>
          <p:cNvPr id="1229" name="Connector: Elbow 1228">
            <a:extLst>
              <a:ext uri="{FF2B5EF4-FFF2-40B4-BE49-F238E27FC236}">
                <a16:creationId xmlns:a16="http://schemas.microsoft.com/office/drawing/2014/main" id="{645417A6-BA0D-86FD-7A01-AA553B0B07BA}"/>
              </a:ext>
            </a:extLst>
          </p:cNvPr>
          <p:cNvCxnSpPr>
            <a:cxnSpLocks/>
            <a:stCxn id="1112" idx="3"/>
            <a:endCxn id="1176" idx="1"/>
          </p:cNvCxnSpPr>
          <p:nvPr/>
        </p:nvCxnSpPr>
        <p:spPr>
          <a:xfrm flipV="1">
            <a:off x="7442858" y="1458674"/>
            <a:ext cx="695650" cy="20708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3" name="TextBox 1232">
            <a:extLst>
              <a:ext uri="{FF2B5EF4-FFF2-40B4-BE49-F238E27FC236}">
                <a16:creationId xmlns:a16="http://schemas.microsoft.com/office/drawing/2014/main" id="{B05E2DF6-B895-FF4D-8BE2-FA05E333560B}"/>
              </a:ext>
            </a:extLst>
          </p:cNvPr>
          <p:cNvSpPr txBox="1"/>
          <p:nvPr/>
        </p:nvSpPr>
        <p:spPr>
          <a:xfrm>
            <a:off x="8238649" y="3952005"/>
            <a:ext cx="2865660" cy="39087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 Book Event </a:t>
            </a:r>
          </a:p>
          <a:p>
            <a:pPr>
              <a:spcBef>
                <a:spcPts val="600"/>
              </a:spcBef>
            </a:pPr>
            <a:r>
              <a:rPr lang="en-US" sz="1000" u="sng" dirty="0"/>
              <a:t>Objective</a:t>
            </a:r>
            <a:r>
              <a:rPr lang="en-US" sz="1000" dirty="0"/>
              <a:t>: Communicate the challenges women face in engineering and the opportunities to mitigate those through the methods in the book.</a:t>
            </a:r>
          </a:p>
          <a:p>
            <a:pPr>
              <a:spcBef>
                <a:spcPts val="600"/>
              </a:spcBef>
            </a:pPr>
            <a:r>
              <a:rPr lang="en-US" sz="1000" u="sng" dirty="0"/>
              <a:t>Goal</a:t>
            </a:r>
          </a:p>
          <a:p>
            <a:pPr marL="177800" indent="-1778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Women understand the challenges and possible solutions (the book) </a:t>
            </a:r>
          </a:p>
          <a:p>
            <a:pPr marL="177800" indent="-1778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Women understand what they might want their first job  be and how to find it.</a:t>
            </a:r>
          </a:p>
          <a:p>
            <a:pPr marL="177800" indent="-1778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100% of women have a physical copy of the book in fall of junior year.  (prior to looking for an internship.)  Able to buy the book at $10. (subsidized by a group or corporate sponsor.)</a:t>
            </a:r>
          </a:p>
          <a:p>
            <a:pPr>
              <a:spcBef>
                <a:spcPts val="600"/>
              </a:spcBef>
            </a:pPr>
            <a:r>
              <a:rPr lang="en-US" sz="1000" u="sng" dirty="0"/>
              <a:t>Approach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Lead by: chapter president, professional, and corporate sponsor (ideally a female engineer)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30 minute intro of the book (content TBD)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15 min of dialog/questions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15 min, next step, e.g. start a book club.</a:t>
            </a:r>
          </a:p>
        </p:txBody>
      </p:sp>
      <p:sp>
        <p:nvSpPr>
          <p:cNvPr id="1234" name="Rectangle 1233">
            <a:extLst>
              <a:ext uri="{FF2B5EF4-FFF2-40B4-BE49-F238E27FC236}">
                <a16:creationId xmlns:a16="http://schemas.microsoft.com/office/drawing/2014/main" id="{0EDDD92F-3D94-EEA7-7354-11DA8FC60831}"/>
              </a:ext>
            </a:extLst>
          </p:cNvPr>
          <p:cNvSpPr/>
          <p:nvPr/>
        </p:nvSpPr>
        <p:spPr>
          <a:xfrm>
            <a:off x="10869674" y="883638"/>
            <a:ext cx="56264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Book Study Group????</a:t>
            </a:r>
            <a:endParaRPr lang="en-US" sz="1000" dirty="0"/>
          </a:p>
        </p:txBody>
      </p:sp>
      <p:cxnSp>
        <p:nvCxnSpPr>
          <p:cNvPr id="1235" name="Connector: Elbow 1234">
            <a:extLst>
              <a:ext uri="{FF2B5EF4-FFF2-40B4-BE49-F238E27FC236}">
                <a16:creationId xmlns:a16="http://schemas.microsoft.com/office/drawing/2014/main" id="{4DC388BA-9AD0-3C6B-40D9-0DF2D5CC36FB}"/>
              </a:ext>
            </a:extLst>
          </p:cNvPr>
          <p:cNvCxnSpPr>
            <a:cxnSpLocks/>
            <a:stCxn id="1183" idx="3"/>
            <a:endCxn id="1234" idx="1"/>
          </p:cNvCxnSpPr>
          <p:nvPr/>
        </p:nvCxnSpPr>
        <p:spPr>
          <a:xfrm flipV="1">
            <a:off x="10193884" y="1237581"/>
            <a:ext cx="675790" cy="6282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1" name="Rectangle 1">
            <a:extLst>
              <a:ext uri="{FF2B5EF4-FFF2-40B4-BE49-F238E27FC236}">
                <a16:creationId xmlns:a16="http://schemas.microsoft.com/office/drawing/2014/main" id="{C110ED1C-41B3-2DC3-FC27-48C802F38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9614" y="7811660"/>
            <a:ext cx="3133960" cy="96949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Overall Tasks</a:t>
            </a:r>
            <a:endParaRPr kumimoji="0" lang="en-US" altLang="en-US" sz="12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altLang="en-US" sz="1000" dirty="0">
                <a:latin typeface="+mn-lt"/>
                <a:cs typeface="Times New Roman" panose="02020603050405020304" pitchFamily="18" charset="0"/>
              </a:rPr>
              <a:t>?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  <a:t>?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52" name="TextBox 1251">
            <a:extLst>
              <a:ext uri="{FF2B5EF4-FFF2-40B4-BE49-F238E27FC236}">
                <a16:creationId xmlns:a16="http://schemas.microsoft.com/office/drawing/2014/main" id="{BACC36F2-C8A2-03DD-BF54-F491484157B5}"/>
              </a:ext>
            </a:extLst>
          </p:cNvPr>
          <p:cNvSpPr txBox="1"/>
          <p:nvPr/>
        </p:nvSpPr>
        <p:spPr>
          <a:xfrm>
            <a:off x="9104932" y="3241323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Appendix B</a:t>
            </a:r>
          </a:p>
        </p:txBody>
      </p:sp>
      <p:sp>
        <p:nvSpPr>
          <p:cNvPr id="1253" name="TextBox 1252">
            <a:extLst>
              <a:ext uri="{FF2B5EF4-FFF2-40B4-BE49-F238E27FC236}">
                <a16:creationId xmlns:a16="http://schemas.microsoft.com/office/drawing/2014/main" id="{DD1572F1-3638-BF6B-6E58-F02C8C0A0399}"/>
              </a:ext>
            </a:extLst>
          </p:cNvPr>
          <p:cNvSpPr txBox="1"/>
          <p:nvPr/>
        </p:nvSpPr>
        <p:spPr>
          <a:xfrm>
            <a:off x="7619513" y="587119"/>
            <a:ext cx="1284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Book Event</a:t>
            </a:r>
          </a:p>
        </p:txBody>
      </p:sp>
      <p:sp>
        <p:nvSpPr>
          <p:cNvPr id="1254" name="TextBox 1253">
            <a:extLst>
              <a:ext uri="{FF2B5EF4-FFF2-40B4-BE49-F238E27FC236}">
                <a16:creationId xmlns:a16="http://schemas.microsoft.com/office/drawing/2014/main" id="{7EAC9A1F-1C64-4938-A715-2094465BBEBA}"/>
              </a:ext>
            </a:extLst>
          </p:cNvPr>
          <p:cNvSpPr txBox="1"/>
          <p:nvPr/>
        </p:nvSpPr>
        <p:spPr>
          <a:xfrm>
            <a:off x="3983039" y="1707061"/>
            <a:ext cx="2947291" cy="2046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Two Areas of Focus/Goal: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Utilize Appendix B to implement the methods of LD into an engineering program.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Conduct an event for the schools via a Collegiate group.</a:t>
            </a:r>
          </a:p>
          <a:p>
            <a:pPr>
              <a:spcBef>
                <a:spcPts val="600"/>
              </a:spcBef>
            </a:pPr>
            <a:r>
              <a:rPr lang="en-US" sz="1000" b="1" dirty="0"/>
              <a:t>Goals: 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Engineering programs include the methods of LD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dirty="0"/>
              <a:t>Women understand the challenges within engineering and the benefits seen from LD by the time they graduate.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E4C72A-F300-D991-029E-82717245D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03" y="641631"/>
            <a:ext cx="431417" cy="649523"/>
          </a:xfrm>
          <a:prstGeom prst="rect">
            <a:avLst/>
          </a:prstGeom>
        </p:spPr>
      </p:pic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3EF04FFC-76BB-01FC-CE40-A55E0D1BAF70}"/>
              </a:ext>
            </a:extLst>
          </p:cNvPr>
          <p:cNvCxnSpPr>
            <a:cxnSpLocks/>
            <a:stCxn id="4" idx="3"/>
            <a:endCxn id="1183" idx="0"/>
          </p:cNvCxnSpPr>
          <p:nvPr/>
        </p:nvCxnSpPr>
        <p:spPr>
          <a:xfrm>
            <a:off x="9724520" y="966393"/>
            <a:ext cx="133809" cy="7763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CE62E202-727D-948C-B8A2-5981035AEE6A}"/>
              </a:ext>
            </a:extLst>
          </p:cNvPr>
          <p:cNvCxnSpPr>
            <a:cxnSpLocks/>
            <a:stCxn id="4" idx="3"/>
            <a:endCxn id="1234" idx="1"/>
          </p:cNvCxnSpPr>
          <p:nvPr/>
        </p:nvCxnSpPr>
        <p:spPr>
          <a:xfrm>
            <a:off x="9724520" y="966393"/>
            <a:ext cx="1145154" cy="27118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B02346A-4F16-65B9-5530-33FC32A61604}"/>
              </a:ext>
            </a:extLst>
          </p:cNvPr>
          <p:cNvSpPr txBox="1"/>
          <p:nvPr/>
        </p:nvSpPr>
        <p:spPr>
          <a:xfrm>
            <a:off x="3956477" y="525156"/>
            <a:ext cx="2808654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/>
              <a:t>The Book</a:t>
            </a:r>
          </a:p>
          <a:p>
            <a:pPr algn="ctr"/>
            <a:r>
              <a:rPr lang="en-US" sz="1400" b="1" dirty="0"/>
              <a:t>Retaining Women in Engineering:</a:t>
            </a:r>
          </a:p>
          <a:p>
            <a:pPr algn="ctr"/>
            <a:r>
              <a:rPr lang="en-US" sz="1200" b="1" dirty="0"/>
              <a:t>The Empowerment of Lean Development</a:t>
            </a:r>
          </a:p>
          <a:p>
            <a:r>
              <a:rPr lang="en-US" sz="1200" dirty="0"/>
              <a:t>Robert N Stavig                              CRC Press</a:t>
            </a:r>
          </a:p>
          <a:p>
            <a:r>
              <a:rPr lang="en-US" sz="1200" dirty="0"/>
              <a:t>Alissa R. Stavig, MD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0B44942C-E712-F807-AF62-A2631EA32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0383" y="2481045"/>
            <a:ext cx="431417" cy="649523"/>
          </a:xfrm>
          <a:prstGeom prst="rect">
            <a:avLst/>
          </a:prstGeom>
        </p:spPr>
      </p:pic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73294AED-6195-6DFF-A1B3-0E51D688C949}"/>
              </a:ext>
            </a:extLst>
          </p:cNvPr>
          <p:cNvCxnSpPr>
            <a:cxnSpLocks/>
            <a:stCxn id="39" idx="0"/>
            <a:endCxn id="1147" idx="2"/>
          </p:cNvCxnSpPr>
          <p:nvPr/>
        </p:nvCxnSpPr>
        <p:spPr>
          <a:xfrm rot="5400000" flipH="1" flipV="1">
            <a:off x="11497802" y="2125067"/>
            <a:ext cx="324269" cy="38768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1">
            <a:extLst>
              <a:ext uri="{FF2B5EF4-FFF2-40B4-BE49-F238E27FC236}">
                <a16:creationId xmlns:a16="http://schemas.microsoft.com/office/drawing/2014/main" id="{EE4205FD-C60D-7C22-27C1-E42137C3D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0480" y="4236102"/>
            <a:ext cx="3133960" cy="96949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Tasks for Holding a Book Event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altLang="en-US" sz="1000" dirty="0">
                <a:latin typeface="+mn-lt"/>
                <a:cs typeface="Times New Roman" panose="02020603050405020304" pitchFamily="18" charset="0"/>
              </a:rPr>
              <a:t>?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  <a:t>?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Rectangle 1">
            <a:extLst>
              <a:ext uri="{FF2B5EF4-FFF2-40B4-BE49-F238E27FC236}">
                <a16:creationId xmlns:a16="http://schemas.microsoft.com/office/drawing/2014/main" id="{00F36D06-23C1-6521-8C3C-34ADEA462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0480" y="3214113"/>
            <a:ext cx="3133960" cy="96949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Tasks for Implementing Appendix B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altLang="en-US" sz="1000" dirty="0">
                <a:latin typeface="+mn-lt"/>
                <a:cs typeface="Times New Roman" panose="02020603050405020304" pitchFamily="18" charset="0"/>
              </a:rPr>
              <a:t>?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  <a:t>?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A1096A-0944-8E94-A59B-5637A34B0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6424" y="2471035"/>
            <a:ext cx="431417" cy="64952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9659916-ED0F-73B1-274F-359E439526C0}"/>
              </a:ext>
            </a:extLst>
          </p:cNvPr>
          <p:cNvSpPr txBox="1"/>
          <p:nvPr/>
        </p:nvSpPr>
        <p:spPr>
          <a:xfrm>
            <a:off x="605475" y="2599216"/>
            <a:ext cx="25862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000" dirty="0"/>
              <a:t>With an understanding of the success women have seen in medicine (50% of med students are women) vs engineering grads at 22%,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159545-69A7-C238-B5FA-D5E897829882}"/>
              </a:ext>
            </a:extLst>
          </p:cNvPr>
          <p:cNvSpPr txBox="1"/>
          <p:nvPr/>
        </p:nvSpPr>
        <p:spPr>
          <a:xfrm>
            <a:off x="11340398" y="5288861"/>
            <a:ext cx="3162189" cy="24776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Note to A3 Author(s) – The Next Sheets</a:t>
            </a:r>
          </a:p>
          <a:p>
            <a:r>
              <a:rPr lang="en-US" sz="1100" dirty="0"/>
              <a:t>The next step in the A3 Process might be to create two A3’s that support this A3 (cascading them)</a:t>
            </a:r>
          </a:p>
          <a:p>
            <a:r>
              <a:rPr lang="en-US" sz="1100" dirty="0"/>
              <a:t>One for implementing Appendix B and one for a Book Event.  (figure 13.1)  Also, as these three sheets are managed together, you are behaving as a system designer!  In creating the cascaded A3, the simplest way to begin is to: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100" dirty="0"/>
              <a:t>Create a new file name for the cascaded sheet.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100" dirty="0"/>
              <a:t>Change the title name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100" dirty="0"/>
              <a:t>Then start deleting the content that is not part of that sheet.</a:t>
            </a:r>
          </a:p>
          <a:p>
            <a:r>
              <a:rPr lang="en-US" sz="1100" dirty="0"/>
              <a:t>From that this new sheet might be 30% full.  Then start filling it plans, knowledge, tasks, </a:t>
            </a:r>
            <a:r>
              <a:rPr lang="en-US" sz="1100" dirty="0" err="1"/>
              <a:t>ect</a:t>
            </a:r>
            <a:r>
              <a:rPr lang="en-US" sz="11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EF3F87-E75C-3379-4AF6-DC9C7C4E9CB3}"/>
              </a:ext>
            </a:extLst>
          </p:cNvPr>
          <p:cNvSpPr txBox="1"/>
          <p:nvPr/>
        </p:nvSpPr>
        <p:spPr>
          <a:xfrm>
            <a:off x="12177312" y="3458410"/>
            <a:ext cx="21843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Becomes the starting point for the cascaded A3 of Appendix 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000964-90FB-B575-5071-B27E2796D9C9}"/>
              </a:ext>
            </a:extLst>
          </p:cNvPr>
          <p:cNvSpPr txBox="1"/>
          <p:nvPr/>
        </p:nvSpPr>
        <p:spPr>
          <a:xfrm>
            <a:off x="12189335" y="4441371"/>
            <a:ext cx="2172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Becomes the starting point for the cascaded A3 of Book Event</a:t>
            </a:r>
          </a:p>
        </p:txBody>
      </p:sp>
    </p:spTree>
    <p:extLst>
      <p:ext uri="{BB962C8B-B14F-4D97-AF65-F5344CB8AC3E}">
        <p14:creationId xmlns:p14="http://schemas.microsoft.com/office/powerpoint/2010/main" val="169948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25482</TotalTime>
  <Words>951</Words>
  <Application>Microsoft Office PowerPoint</Application>
  <PresentationFormat>Custom</PresentationFormat>
  <Paragraphs>110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bob.stavig@gmail.com</dc:creator>
  <cp:lastModifiedBy>robert stavig</cp:lastModifiedBy>
  <cp:revision>17</cp:revision>
  <cp:lastPrinted>2023-02-20T19:18:30Z</cp:lastPrinted>
  <dcterms:created xsi:type="dcterms:W3CDTF">2020-04-03T03:15:15Z</dcterms:created>
  <dcterms:modified xsi:type="dcterms:W3CDTF">2024-10-22T01:12:32Z</dcterms:modified>
</cp:coreProperties>
</file>